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13" r:id="rId3"/>
    <p:sldId id="319" r:id="rId4"/>
    <p:sldId id="258" r:id="rId5"/>
    <p:sldId id="261" r:id="rId6"/>
    <p:sldId id="259" r:id="rId7"/>
    <p:sldId id="260" r:id="rId8"/>
    <p:sldId id="265" r:id="rId9"/>
    <p:sldId id="266" r:id="rId10"/>
    <p:sldId id="271" r:id="rId11"/>
    <p:sldId id="295" r:id="rId12"/>
    <p:sldId id="296" r:id="rId13"/>
    <p:sldId id="298" r:id="rId14"/>
    <p:sldId id="31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17" autoAdjust="0"/>
    <p:restoredTop sz="71781" autoAdjust="0"/>
  </p:normalViewPr>
  <p:slideViewPr>
    <p:cSldViewPr>
      <p:cViewPr varScale="1">
        <p:scale>
          <a:sx n="52" d="100"/>
          <a:sy n="52" d="100"/>
        </p:scale>
        <p:origin x="-10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55D66C-D3DA-450B-81D3-BEEFF059D91C}" type="datetimeFigureOut">
              <a:rPr lang="en-US" smtClean="0"/>
              <a:pPr/>
              <a:t>3/23/2011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919E39-65DF-4857-8EF5-895C27C0029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919E39-65DF-4857-8EF5-895C27C00296}"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Prettyboy</a:t>
            </a:r>
            <a:r>
              <a:rPr lang="en-US" dirty="0" smtClean="0"/>
              <a:t> acts as a buffer preventing clearing flows.</a:t>
            </a:r>
          </a:p>
          <a:p>
            <a:r>
              <a:rPr lang="en-US" dirty="0" smtClean="0"/>
              <a:t>Hikers, photographers, birders, tubers, fishermen</a:t>
            </a:r>
            <a:r>
              <a:rPr lang="en-US" baseline="0" dirty="0" smtClean="0"/>
              <a:t> and paddlers are a sampling of the many stakeholders of the general public.</a:t>
            </a:r>
          </a:p>
          <a:p>
            <a:r>
              <a:rPr lang="en-US" baseline="0" dirty="0" smtClean="0"/>
              <a:t>The state is responsible for managing the resource for stakeholders.</a:t>
            </a:r>
          </a:p>
          <a:p>
            <a:r>
              <a:rPr lang="en-US" dirty="0" smtClean="0"/>
              <a:t>Tubers are mostly</a:t>
            </a:r>
            <a:r>
              <a:rPr lang="en-US" baseline="0" dirty="0" smtClean="0"/>
              <a:t> a group lacking in experience and training.  Many paddlers are also lacking in experience and training.  Few understand the risks and are ill prepared.  How many wear flip flops as footwear?  How many do not wear a PFD?</a:t>
            </a:r>
          </a:p>
          <a:p>
            <a:r>
              <a:rPr lang="en-US" baseline="0" dirty="0" smtClean="0"/>
              <a:t>How may fishermen wear a PFD?  How many fisherman have tried to float through a strainer.</a:t>
            </a:r>
          </a:p>
          <a:p>
            <a:endParaRPr lang="en-US" dirty="0"/>
          </a:p>
        </p:txBody>
      </p:sp>
      <p:sp>
        <p:nvSpPr>
          <p:cNvPr id="4" name="Slide Number Placeholder 3"/>
          <p:cNvSpPr>
            <a:spLocks noGrp="1"/>
          </p:cNvSpPr>
          <p:nvPr>
            <p:ph type="sldNum" sz="quarter" idx="10"/>
          </p:nvPr>
        </p:nvSpPr>
        <p:spPr/>
        <p:txBody>
          <a:bodyPr/>
          <a:lstStyle/>
          <a:p>
            <a:fld id="{12919E39-65DF-4857-8EF5-895C27C00296}"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Prettyboy</a:t>
            </a:r>
            <a:r>
              <a:rPr lang="en-US" dirty="0" smtClean="0"/>
              <a:t> acts as a buffer preventing clearing flows.</a:t>
            </a:r>
          </a:p>
          <a:p>
            <a:r>
              <a:rPr lang="en-US" dirty="0" smtClean="0"/>
              <a:t>Hikers, photographers, birders, tubers, fishermen</a:t>
            </a:r>
            <a:r>
              <a:rPr lang="en-US" baseline="0" dirty="0" smtClean="0"/>
              <a:t> and paddlers are a sampling of the many stakeholders of the general public.</a:t>
            </a:r>
          </a:p>
          <a:p>
            <a:r>
              <a:rPr lang="en-US" baseline="0" dirty="0" smtClean="0"/>
              <a:t>The state is responsible for managing the resource for stakeholders.</a:t>
            </a:r>
          </a:p>
          <a:p>
            <a:r>
              <a:rPr lang="en-US" dirty="0" smtClean="0"/>
              <a:t>Tubers are mostly</a:t>
            </a:r>
            <a:r>
              <a:rPr lang="en-US" baseline="0" dirty="0" smtClean="0"/>
              <a:t> a group lacking in experience and training.  Many paddlers are also lacking in experience and training.  Few understand the risks and are ill prepared.  How many wear flip flops as footwear?  How many do not wear a PFD?</a:t>
            </a:r>
          </a:p>
          <a:p>
            <a:r>
              <a:rPr lang="en-US" baseline="0" dirty="0" smtClean="0"/>
              <a:t>How may fishermen wear a PFD?  How many fisherman have tried to float through a strainer.</a:t>
            </a:r>
          </a:p>
          <a:p>
            <a:endParaRPr lang="en-US" dirty="0"/>
          </a:p>
        </p:txBody>
      </p:sp>
      <p:sp>
        <p:nvSpPr>
          <p:cNvPr id="4" name="Slide Number Placeholder 3"/>
          <p:cNvSpPr>
            <a:spLocks noGrp="1"/>
          </p:cNvSpPr>
          <p:nvPr>
            <p:ph type="sldNum" sz="quarter" idx="10"/>
          </p:nvPr>
        </p:nvSpPr>
        <p:spPr/>
        <p:txBody>
          <a:bodyPr/>
          <a:lstStyle/>
          <a:p>
            <a:fld id="{12919E39-65DF-4857-8EF5-895C27C0029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919E39-65DF-4857-8EF5-895C27C00296}"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919E39-65DF-4857-8EF5-895C27C00296}"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Club</a:t>
            </a:r>
            <a:r>
              <a:rPr lang="en-US" baseline="0" dirty="0" smtClean="0"/>
              <a:t> members have, on at least three instances, rescued tubers or inexperienced paddlers caught up in strainers.</a:t>
            </a:r>
          </a:p>
          <a:p>
            <a:endParaRPr lang="en-US" baseline="0" dirty="0" smtClean="0"/>
          </a:p>
          <a:p>
            <a:r>
              <a:rPr lang="en-US" baseline="0" dirty="0" smtClean="0"/>
              <a:t>For experienced and trained paddlers, limbo logs, bump logs and dusters are part of the adventure and fun.  To the inexperienced, these are life threatening.</a:t>
            </a:r>
            <a:endParaRPr lang="en-US" dirty="0"/>
          </a:p>
        </p:txBody>
      </p:sp>
      <p:sp>
        <p:nvSpPr>
          <p:cNvPr id="4" name="Slide Number Placeholder 3"/>
          <p:cNvSpPr>
            <a:spLocks noGrp="1"/>
          </p:cNvSpPr>
          <p:nvPr>
            <p:ph type="sldNum" sz="quarter" idx="10"/>
          </p:nvPr>
        </p:nvSpPr>
        <p:spPr/>
        <p:txBody>
          <a:bodyPr/>
          <a:lstStyle/>
          <a:p>
            <a:fld id="{12919E39-65DF-4857-8EF5-895C27C00296}"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Recognize</a:t>
            </a:r>
            <a:r>
              <a:rPr lang="en-US" baseline="0" dirty="0" smtClean="0"/>
              <a:t> that woody debris does not stay in one place for years because high flow periods reposition it.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Recognize that there are many stakeholders and the state needs to balance the needs of the stake holders.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Recognize that stakeholders are concerned organizations and want to improve the resource, not destroy it.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Move wood that poses a threat to life to the side.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2919E39-65DF-4857-8EF5-895C27C00296}"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GBCC members take novices and turn them into skilled</a:t>
            </a:r>
            <a:r>
              <a:rPr lang="en-US" baseline="0" dirty="0" smtClean="0"/>
              <a:t> paddlers through Roll Session Clinics and White Water Clinics and Swift Water Rescue Clinics.</a:t>
            </a:r>
            <a:endParaRPr lang="en-US" dirty="0" smtClean="0"/>
          </a:p>
          <a:p>
            <a:endParaRPr lang="en-US" dirty="0" smtClean="0"/>
          </a:p>
          <a:p>
            <a:r>
              <a:rPr lang="en-US" dirty="0" smtClean="0"/>
              <a:t>There have been two access trail improvement</a:t>
            </a:r>
            <a:r>
              <a:rPr lang="en-US" baseline="0" dirty="0" smtClean="0"/>
              <a:t> projects with a third scheduled for Jones Rd in April 2011</a:t>
            </a:r>
          </a:p>
          <a:p>
            <a:endParaRPr lang="en-US" baseline="0" dirty="0" smtClean="0"/>
          </a:p>
          <a:p>
            <a:r>
              <a:rPr lang="en-US" baseline="0" dirty="0" smtClean="0"/>
              <a:t>Tire Runs remove tires from the river, riparian and surrounding areas of the GP Park.  They have also identified two illegal dumps.  One was cleaned up and the second is in progress.</a:t>
            </a:r>
            <a:endParaRPr lang="en-US" dirty="0" smtClean="0"/>
          </a:p>
          <a:p>
            <a:r>
              <a:rPr lang="en-US" dirty="0" smtClean="0"/>
              <a:t>2005 47 tires</a:t>
            </a:r>
          </a:p>
          <a:p>
            <a:r>
              <a:rPr lang="en-US" dirty="0" smtClean="0"/>
              <a:t>2006 7 tires</a:t>
            </a:r>
          </a:p>
          <a:p>
            <a:r>
              <a:rPr lang="en-US" dirty="0" smtClean="0"/>
              <a:t>2008 working with MDE 500-1000 tires</a:t>
            </a:r>
          </a:p>
          <a:p>
            <a:r>
              <a:rPr lang="en-US" dirty="0" smtClean="0"/>
              <a:t>2009 29 tires</a:t>
            </a:r>
          </a:p>
          <a:p>
            <a:r>
              <a:rPr lang="en-US" dirty="0" smtClean="0"/>
              <a:t>2010</a:t>
            </a:r>
            <a:r>
              <a:rPr lang="en-US" baseline="0" dirty="0" smtClean="0"/>
              <a:t> 15 tires</a:t>
            </a:r>
          </a:p>
          <a:p>
            <a:endParaRPr lang="en-US" dirty="0" smtClean="0"/>
          </a:p>
          <a:p>
            <a:r>
              <a:rPr lang="en-US" dirty="0" smtClean="0"/>
              <a:t>Once notified of a hazard, if action is not taken, what and who has the liability if any?</a:t>
            </a:r>
          </a:p>
          <a:p>
            <a:r>
              <a:rPr lang="en-US" dirty="0" smtClean="0"/>
              <a:t>How quickly can a hazard be assessed and the appropriate  action taken?</a:t>
            </a:r>
          </a:p>
          <a:p>
            <a:r>
              <a:rPr lang="en-US" dirty="0" smtClean="0"/>
              <a:t>Who should be contacted?</a:t>
            </a:r>
          </a:p>
          <a:p>
            <a:r>
              <a:rPr lang="en-US" dirty="0" smtClean="0"/>
              <a:t>What is the process in an emergency?</a:t>
            </a:r>
          </a:p>
          <a:p>
            <a:r>
              <a:rPr lang="en-US" dirty="0" smtClean="0"/>
              <a:t>How Can Paddlers Help?</a:t>
            </a:r>
          </a:p>
          <a:p>
            <a:endParaRPr lang="en-US" dirty="0"/>
          </a:p>
        </p:txBody>
      </p:sp>
      <p:sp>
        <p:nvSpPr>
          <p:cNvPr id="4" name="Slide Number Placeholder 3"/>
          <p:cNvSpPr>
            <a:spLocks noGrp="1"/>
          </p:cNvSpPr>
          <p:nvPr>
            <p:ph type="sldNum" sz="quarter" idx="10"/>
          </p:nvPr>
        </p:nvSpPr>
        <p:spPr/>
        <p:txBody>
          <a:bodyPr/>
          <a:lstStyle/>
          <a:p>
            <a:fld id="{12919E39-65DF-4857-8EF5-895C27C00296}"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2005 46 tires</a:t>
            </a:r>
          </a:p>
          <a:p>
            <a:r>
              <a:rPr lang="en-US" dirty="0" smtClean="0"/>
              <a:t>2006 7 tires</a:t>
            </a:r>
          </a:p>
          <a:p>
            <a:r>
              <a:rPr lang="en-US" dirty="0" smtClean="0"/>
              <a:t>2007 0 Park</a:t>
            </a:r>
            <a:r>
              <a:rPr lang="en-US" baseline="0" dirty="0" smtClean="0"/>
              <a:t> personnel change and could not handle the load</a:t>
            </a:r>
          </a:p>
          <a:p>
            <a:r>
              <a:rPr lang="en-US" baseline="0" dirty="0" smtClean="0"/>
              <a:t>2008 Working with MDE had approx 1000 tires removed from illegal dump.</a:t>
            </a:r>
          </a:p>
          <a:p>
            <a:r>
              <a:rPr lang="en-US" baseline="0" dirty="0" smtClean="0"/>
              <a:t>2009 29 tires and numerous other items.</a:t>
            </a:r>
          </a:p>
          <a:p>
            <a:r>
              <a:rPr lang="en-US" baseline="0" dirty="0" smtClean="0"/>
              <a:t>2010 15 tires over 40 tires from the LGP</a:t>
            </a:r>
            <a:endParaRPr lang="en-US" dirty="0" smtClean="0"/>
          </a:p>
          <a:p>
            <a:endParaRPr lang="en-US" dirty="0" smtClean="0"/>
          </a:p>
          <a:p>
            <a:r>
              <a:rPr lang="en-US" dirty="0" smtClean="0"/>
              <a:t>Once notified of a hazard, if action is not taken, what and who has the liability if any?</a:t>
            </a:r>
          </a:p>
          <a:p>
            <a:r>
              <a:rPr lang="en-US" dirty="0" smtClean="0"/>
              <a:t>How quickly can a hazard be assessed and the appropriate  action taken?</a:t>
            </a:r>
          </a:p>
          <a:p>
            <a:r>
              <a:rPr lang="en-US" dirty="0" smtClean="0"/>
              <a:t>Who should be contacted?</a:t>
            </a:r>
          </a:p>
          <a:p>
            <a:r>
              <a:rPr lang="en-US" dirty="0" smtClean="0"/>
              <a:t>What is the process in an emergency?</a:t>
            </a:r>
          </a:p>
          <a:p>
            <a:r>
              <a:rPr lang="en-US" dirty="0" smtClean="0"/>
              <a:t>How Can Paddlers Help?</a:t>
            </a:r>
          </a:p>
          <a:p>
            <a:endParaRPr lang="en-US" dirty="0"/>
          </a:p>
        </p:txBody>
      </p:sp>
      <p:sp>
        <p:nvSpPr>
          <p:cNvPr id="4" name="Slide Number Placeholder 3"/>
          <p:cNvSpPr>
            <a:spLocks noGrp="1"/>
          </p:cNvSpPr>
          <p:nvPr>
            <p:ph type="sldNum" sz="quarter" idx="10"/>
          </p:nvPr>
        </p:nvSpPr>
        <p:spPr/>
        <p:txBody>
          <a:bodyPr/>
          <a:lstStyle/>
          <a:p>
            <a:fld id="{12919E39-65DF-4857-8EF5-895C27C00296}"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9D006D-0B1D-4713-B2C3-5911A1B3B9F7}" type="datetimeFigureOut">
              <a:rPr lang="en-US" smtClean="0"/>
              <a:pPr/>
              <a:t>3/23/2011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A1C672-03DE-472D-B7A1-3B4EAC752794}" type="slidenum">
              <a:rPr lang="en-US" smtClean="0"/>
              <a:pPr/>
              <a:t>‹#›</a:t>
            </a:fld>
            <a:endParaRPr lang="en-US" dirty="0"/>
          </a:p>
        </p:txBody>
      </p:sp>
    </p:spTree>
  </p:cSld>
  <p:clrMapOvr>
    <a:masterClrMapping/>
  </p:clrMapOvr>
  <p:transition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D006D-0B1D-4713-B2C3-5911A1B3B9F7}" type="datetimeFigureOut">
              <a:rPr lang="en-US" smtClean="0"/>
              <a:pPr/>
              <a:t>3/23/2011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A1C672-03DE-472D-B7A1-3B4EAC752794}" type="slidenum">
              <a:rPr lang="en-US" smtClean="0"/>
              <a:pPr/>
              <a:t>‹#›</a:t>
            </a:fld>
            <a:endParaRPr lang="en-US" dirty="0"/>
          </a:p>
        </p:txBody>
      </p:sp>
    </p:spTree>
  </p:cSld>
  <p:clrMapOvr>
    <a:masterClrMapping/>
  </p:clrMapOvr>
  <p:transition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D006D-0B1D-4713-B2C3-5911A1B3B9F7}" type="datetimeFigureOut">
              <a:rPr lang="en-US" smtClean="0"/>
              <a:pPr/>
              <a:t>3/23/2011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A1C672-03DE-472D-B7A1-3B4EAC752794}" type="slidenum">
              <a:rPr lang="en-US" smtClean="0"/>
              <a:pPr/>
              <a:t>‹#›</a:t>
            </a:fld>
            <a:endParaRPr lang="en-US" dirty="0"/>
          </a:p>
        </p:txBody>
      </p:sp>
    </p:spTree>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D006D-0B1D-4713-B2C3-5911A1B3B9F7}" type="datetimeFigureOut">
              <a:rPr lang="en-US" smtClean="0"/>
              <a:pPr/>
              <a:t>3/23/2011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A1C672-03DE-472D-B7A1-3B4EAC752794}" type="slidenum">
              <a:rPr lang="en-US" smtClean="0"/>
              <a:pPr/>
              <a:t>‹#›</a:t>
            </a:fld>
            <a:endParaRPr lang="en-US" dirty="0"/>
          </a:p>
        </p:txBody>
      </p:sp>
    </p:spTree>
  </p:cSld>
  <p:clrMapOvr>
    <a:masterClrMapping/>
  </p:clrMapOvr>
  <p:transition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9D006D-0B1D-4713-B2C3-5911A1B3B9F7}" type="datetimeFigureOut">
              <a:rPr lang="en-US" smtClean="0"/>
              <a:pPr/>
              <a:t>3/23/2011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A1C672-03DE-472D-B7A1-3B4EAC752794}" type="slidenum">
              <a:rPr lang="en-US" smtClean="0"/>
              <a:pPr/>
              <a:t>‹#›</a:t>
            </a:fld>
            <a:endParaRPr lang="en-US" dirty="0"/>
          </a:p>
        </p:txBody>
      </p:sp>
    </p:spTree>
  </p:cSld>
  <p:clrMapOvr>
    <a:masterClrMapping/>
  </p:clrMapOvr>
  <p:transition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9D006D-0B1D-4713-B2C3-5911A1B3B9F7}" type="datetimeFigureOut">
              <a:rPr lang="en-US" smtClean="0"/>
              <a:pPr/>
              <a:t>3/23/2011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A1C672-03DE-472D-B7A1-3B4EAC752794}" type="slidenum">
              <a:rPr lang="en-US" smtClean="0"/>
              <a:pPr/>
              <a:t>‹#›</a:t>
            </a:fld>
            <a:endParaRPr lang="en-US" dirty="0"/>
          </a:p>
        </p:txBody>
      </p:sp>
    </p:spTree>
  </p:cSld>
  <p:clrMapOvr>
    <a:masterClrMapping/>
  </p:clrMapOvr>
  <p:transition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9D006D-0B1D-4713-B2C3-5911A1B3B9F7}" type="datetimeFigureOut">
              <a:rPr lang="en-US" smtClean="0"/>
              <a:pPr/>
              <a:t>3/23/2011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A1C672-03DE-472D-B7A1-3B4EAC752794}" type="slidenum">
              <a:rPr lang="en-US" smtClean="0"/>
              <a:pPr/>
              <a:t>‹#›</a:t>
            </a:fld>
            <a:endParaRPr lang="en-US" dirty="0"/>
          </a:p>
        </p:txBody>
      </p:sp>
    </p:spTree>
  </p:cSld>
  <p:clrMapOvr>
    <a:masterClrMapping/>
  </p:clrMapOvr>
  <p:transition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9D006D-0B1D-4713-B2C3-5911A1B3B9F7}" type="datetimeFigureOut">
              <a:rPr lang="en-US" smtClean="0"/>
              <a:pPr/>
              <a:t>3/23/2011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BA1C672-03DE-472D-B7A1-3B4EAC752794}" type="slidenum">
              <a:rPr lang="en-US" smtClean="0"/>
              <a:pPr/>
              <a:t>‹#›</a:t>
            </a:fld>
            <a:endParaRPr lang="en-US" dirty="0"/>
          </a:p>
        </p:txBody>
      </p:sp>
    </p:spTree>
  </p:cSld>
  <p:clrMapOvr>
    <a:masterClrMapping/>
  </p:clrMapOvr>
  <p:transition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D006D-0B1D-4713-B2C3-5911A1B3B9F7}" type="datetimeFigureOut">
              <a:rPr lang="en-US" smtClean="0"/>
              <a:pPr/>
              <a:t>3/23/2011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A1C672-03DE-472D-B7A1-3B4EAC752794}" type="slidenum">
              <a:rPr lang="en-US" smtClean="0"/>
              <a:pPr/>
              <a:t>‹#›</a:t>
            </a:fld>
            <a:endParaRPr lang="en-US" dirty="0"/>
          </a:p>
        </p:txBody>
      </p:sp>
    </p:spTree>
  </p:cSld>
  <p:clrMapOvr>
    <a:masterClrMapping/>
  </p:clrMapOvr>
  <p:transition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D006D-0B1D-4713-B2C3-5911A1B3B9F7}" type="datetimeFigureOut">
              <a:rPr lang="en-US" smtClean="0"/>
              <a:pPr/>
              <a:t>3/23/2011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A1C672-03DE-472D-B7A1-3B4EAC752794}" type="slidenum">
              <a:rPr lang="en-US" smtClean="0"/>
              <a:pPr/>
              <a:t>‹#›</a:t>
            </a:fld>
            <a:endParaRPr lang="en-US" dirty="0"/>
          </a:p>
        </p:txBody>
      </p:sp>
    </p:spTree>
  </p:cSld>
  <p:clrMapOvr>
    <a:masterClrMapping/>
  </p:clrMapOvr>
  <p:transition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D006D-0B1D-4713-B2C3-5911A1B3B9F7}" type="datetimeFigureOut">
              <a:rPr lang="en-US" smtClean="0"/>
              <a:pPr/>
              <a:t>3/23/2011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A1C672-03DE-472D-B7A1-3B4EAC752794}" type="slidenum">
              <a:rPr lang="en-US" smtClean="0"/>
              <a:pPr/>
              <a:t>‹#›</a:t>
            </a:fld>
            <a:endParaRPr lang="en-US" dirty="0"/>
          </a:p>
        </p:txBody>
      </p:sp>
    </p:spTree>
  </p:cSld>
  <p:clrMapOvr>
    <a:masterClrMapping/>
  </p:clrMapOvr>
  <p:transition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D006D-0B1D-4713-B2C3-5911A1B3B9F7}" type="datetimeFigureOut">
              <a:rPr lang="en-US" smtClean="0"/>
              <a:pPr/>
              <a:t>3/23/2011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1C672-03DE-472D-B7A1-3B4EAC75279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5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altimorecanoeclub.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buddyh@hiventure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smtClean="0">
                <a:solidFill>
                  <a:schemeClr val="bg1"/>
                </a:solidFill>
              </a:rPr>
              <a:t>Gunpowder River Woody Debris</a:t>
            </a:r>
            <a:endParaRPr lang="en-US" dirty="0">
              <a:solidFill>
                <a:schemeClr val="bg1"/>
              </a:solidFill>
            </a:endParaRPr>
          </a:p>
        </p:txBody>
      </p:sp>
      <p:sp>
        <p:nvSpPr>
          <p:cNvPr id="3" name="Subtitle 2"/>
          <p:cNvSpPr>
            <a:spLocks noGrp="1"/>
          </p:cNvSpPr>
          <p:nvPr>
            <p:ph type="subTitle" idx="1"/>
          </p:nvPr>
        </p:nvSpPr>
        <p:spPr>
          <a:xfrm>
            <a:off x="1219200" y="1371600"/>
            <a:ext cx="6400800" cy="1752600"/>
          </a:xfrm>
        </p:spPr>
        <p:txBody>
          <a:bodyPr/>
          <a:lstStyle/>
          <a:p>
            <a:r>
              <a:rPr lang="en-US" dirty="0" smtClean="0">
                <a:solidFill>
                  <a:schemeClr val="bg1"/>
                </a:solidFill>
              </a:rPr>
              <a:t>Comments by the Paddling Community</a:t>
            </a:r>
            <a:endParaRPr lang="en-US" dirty="0" smtClean="0">
              <a:solidFill>
                <a:schemeClr val="bg1"/>
              </a:solidFill>
            </a:endParaRPr>
          </a:p>
          <a:p>
            <a:endParaRPr lang="en-US" dirty="0">
              <a:solidFill>
                <a:schemeClr val="tx1"/>
              </a:solidFill>
            </a:endParaRPr>
          </a:p>
        </p:txBody>
      </p:sp>
    </p:spTree>
  </p:cSld>
  <p:clrMapOvr>
    <a:masterClrMapping/>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Tire Run 2010</a:t>
            </a:r>
            <a:endParaRPr lang="en-US" dirty="0"/>
          </a:p>
        </p:txBody>
      </p:sp>
      <p:pic>
        <p:nvPicPr>
          <p:cNvPr id="6" name="Content Placeholder 5" descr="P1010214.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transition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Conserve these habitats and resources.</a:t>
            </a:r>
          </a:p>
          <a:p>
            <a:r>
              <a:rPr lang="en-US" dirty="0" smtClean="0"/>
              <a:t>Improve the fishery habitat</a:t>
            </a:r>
          </a:p>
          <a:p>
            <a:r>
              <a:rPr lang="en-US" dirty="0" smtClean="0"/>
              <a:t>Improve the resource for all stakeholders</a:t>
            </a:r>
          </a:p>
          <a:p>
            <a:r>
              <a:rPr lang="en-US" dirty="0" smtClean="0"/>
              <a:t>Mitigate Risk to Humans.</a:t>
            </a:r>
          </a:p>
          <a:p>
            <a:r>
              <a:rPr lang="en-US" dirty="0" smtClean="0"/>
              <a:t>Maintain the canoe trail.</a:t>
            </a:r>
          </a:p>
          <a:p>
            <a:endParaRPr lang="en-US" dirty="0"/>
          </a:p>
        </p:txBody>
      </p:sp>
    </p:spTree>
  </p:cSld>
  <p:clrMapOvr>
    <a:masterClrMapping/>
  </p:clrMapOvr>
  <p:transition advTm="8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Proposal </a:t>
            </a:r>
            <a:endParaRPr lang="en-US" dirty="0"/>
          </a:p>
        </p:txBody>
      </p:sp>
      <p:sp>
        <p:nvSpPr>
          <p:cNvPr id="3" name="Content Placeholder 2"/>
          <p:cNvSpPr>
            <a:spLocks noGrp="1"/>
          </p:cNvSpPr>
          <p:nvPr>
            <p:ph idx="1"/>
          </p:nvPr>
        </p:nvSpPr>
        <p:spPr/>
        <p:txBody>
          <a:bodyPr/>
          <a:lstStyle/>
          <a:p>
            <a:r>
              <a:rPr lang="en-US" dirty="0" smtClean="0"/>
              <a:t>Creation of a policy the simulates the natural process.</a:t>
            </a:r>
          </a:p>
          <a:p>
            <a:r>
              <a:rPr lang="en-US" dirty="0" smtClean="0"/>
              <a:t>Develop a policy that satisfies the needs of stakeholders.</a:t>
            </a:r>
          </a:p>
          <a:p>
            <a:r>
              <a:rPr lang="en-US" dirty="0" smtClean="0"/>
              <a:t>Develop a trust relationship between the stakeholders.</a:t>
            </a:r>
          </a:p>
          <a:p>
            <a:r>
              <a:rPr lang="en-US" dirty="0" smtClean="0"/>
              <a:t>Reposition only the wood that poses a threat to life.</a:t>
            </a:r>
          </a:p>
          <a:p>
            <a:pPr>
              <a:buNone/>
            </a:pPr>
            <a:endParaRPr lang="en-US" dirty="0" smtClean="0"/>
          </a:p>
          <a:p>
            <a:endParaRPr lang="en-US" dirty="0"/>
          </a:p>
        </p:txBody>
      </p:sp>
    </p:spTree>
  </p:cSld>
  <p:clrMapOvr>
    <a:masterClrMapping/>
  </p:clrMapOvr>
  <p:transition advTm="8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Greater Baltimore Canoe Club </a:t>
            </a:r>
            <a:endParaRPr lang="en-US" dirty="0"/>
          </a:p>
        </p:txBody>
      </p:sp>
      <p:sp>
        <p:nvSpPr>
          <p:cNvPr id="3" name="Content Placeholder 2"/>
          <p:cNvSpPr>
            <a:spLocks noGrp="1"/>
          </p:cNvSpPr>
          <p:nvPr>
            <p:ph idx="1"/>
          </p:nvPr>
        </p:nvSpPr>
        <p:spPr/>
        <p:txBody>
          <a:bodyPr/>
          <a:lstStyle/>
          <a:p>
            <a:r>
              <a:rPr lang="en-US" dirty="0" smtClean="0"/>
              <a:t>Canoers and Kayakers</a:t>
            </a:r>
          </a:p>
          <a:p>
            <a:r>
              <a:rPr lang="en-US" dirty="0" smtClean="0"/>
              <a:t>Novices and highly skilled </a:t>
            </a:r>
          </a:p>
          <a:p>
            <a:r>
              <a:rPr lang="en-US" dirty="0" smtClean="0"/>
              <a:t>Educators and Students</a:t>
            </a:r>
          </a:p>
          <a:p>
            <a:r>
              <a:rPr lang="en-US" dirty="0" smtClean="0"/>
              <a:t>Conservationists</a:t>
            </a:r>
          </a:p>
          <a:p>
            <a:pPr lvl="1"/>
            <a:r>
              <a:rPr lang="en-US" dirty="0" smtClean="0"/>
              <a:t>Twice improved the trail at Jones Rd</a:t>
            </a:r>
          </a:p>
          <a:p>
            <a:pPr lvl="2"/>
            <a:r>
              <a:rPr lang="en-US" dirty="0" smtClean="0"/>
              <a:t>Funding provided by multiple organizations</a:t>
            </a:r>
          </a:p>
          <a:p>
            <a:pPr lvl="1"/>
            <a:r>
              <a:rPr lang="en-US" dirty="0" smtClean="0"/>
              <a:t>Since 2005, held several Tire Runs</a:t>
            </a:r>
          </a:p>
          <a:p>
            <a:pPr lvl="2"/>
            <a:r>
              <a:rPr lang="en-US" dirty="0" smtClean="0"/>
              <a:t>Removed almost 100 tires</a:t>
            </a:r>
          </a:p>
          <a:p>
            <a:endParaRPr lang="en-US" dirty="0"/>
          </a:p>
        </p:txBody>
      </p:sp>
    </p:spTree>
  </p:cSld>
  <p:clrMapOvr>
    <a:masterClrMapping/>
  </p:clrMapOvr>
  <p:transition advTm="1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hlinkClick r:id="rId3"/>
              </a:rPr>
              <a:t>www.baltimorecanoeclub.org</a:t>
            </a:r>
            <a:endParaRPr lang="en-US" dirty="0" smtClean="0"/>
          </a:p>
          <a:p>
            <a:pPr>
              <a:buNone/>
            </a:pPr>
            <a:r>
              <a:rPr lang="en-US" dirty="0" smtClean="0"/>
              <a:t>		or</a:t>
            </a:r>
            <a:endParaRPr lang="en-US" dirty="0" smtClean="0"/>
          </a:p>
          <a:p>
            <a:r>
              <a:rPr lang="en-US" dirty="0" smtClean="0"/>
              <a:t>Charles </a:t>
            </a:r>
            <a:r>
              <a:rPr lang="en-US" dirty="0" smtClean="0"/>
              <a:t>Hihn</a:t>
            </a:r>
          </a:p>
          <a:p>
            <a:r>
              <a:rPr lang="en-US" dirty="0" smtClean="0"/>
              <a:t>18426 Gunpowder Rd</a:t>
            </a:r>
          </a:p>
          <a:p>
            <a:r>
              <a:rPr lang="en-US" dirty="0" smtClean="0"/>
              <a:t>Hampstead, MD 21074</a:t>
            </a:r>
          </a:p>
          <a:p>
            <a:r>
              <a:rPr lang="en-US" dirty="0" smtClean="0">
                <a:hlinkClick r:id="rId4"/>
              </a:rPr>
              <a:t>buddyh@hiventures.com</a:t>
            </a:r>
            <a:endParaRPr lang="en-US" dirty="0" smtClean="0"/>
          </a:p>
          <a:p>
            <a:r>
              <a:rPr lang="en-US" dirty="0" smtClean="0"/>
              <a:t>410-374-4164</a:t>
            </a:r>
            <a:endParaRPr lang="en-US" dirty="0"/>
          </a:p>
        </p:txBody>
      </p:sp>
    </p:spTree>
  </p:cSld>
  <p:clrMapOvr>
    <a:masterClrMapping/>
  </p:clrMapOvr>
  <p:transition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GBCC Statement</a:t>
            </a:r>
            <a:endParaRPr lang="en-US" dirty="0"/>
          </a:p>
        </p:txBody>
      </p:sp>
      <p:sp>
        <p:nvSpPr>
          <p:cNvPr id="3" name="Content Placeholder 2"/>
          <p:cNvSpPr>
            <a:spLocks noGrp="1"/>
          </p:cNvSpPr>
          <p:nvPr>
            <p:ph idx="1"/>
          </p:nvPr>
        </p:nvSpPr>
        <p:spPr>
          <a:xfrm>
            <a:off x="457200" y="1219200"/>
            <a:ext cx="8229600" cy="5410200"/>
          </a:xfrm>
        </p:spPr>
        <p:txBody>
          <a:bodyPr>
            <a:normAutofit fontScale="25000" lnSpcReduction="20000"/>
          </a:bodyPr>
          <a:lstStyle/>
          <a:p>
            <a:r>
              <a:rPr lang="en-US" sz="6400" dirty="0" smtClean="0"/>
              <a:t>The GBCC thanks the </a:t>
            </a:r>
            <a:r>
              <a:rPr lang="en-US" sz="6400" dirty="0" smtClean="0"/>
              <a:t>Department of Natural Resources for </a:t>
            </a:r>
            <a:r>
              <a:rPr lang="en-US" sz="6400" dirty="0" smtClean="0"/>
              <a:t>hosting this meeting to discuss woody debris in the River.  GBCC is a Maryland paddling club and our 200 </a:t>
            </a:r>
            <a:r>
              <a:rPr lang="en-US" sz="6400" dirty="0" smtClean="0"/>
              <a:t>households enjoy </a:t>
            </a:r>
            <a:r>
              <a:rPr lang="en-US" sz="6400" dirty="0" smtClean="0"/>
              <a:t>frequent use of the Gunpowder system for recreational paddling.  While we are paddlers, GBCC recognizes that the Park is a treasure valued by diverse groups of users and supports the Park being managed to maximize safe usage by all groups.</a:t>
            </a:r>
          </a:p>
          <a:p>
            <a:endParaRPr lang="en-US" sz="4000" dirty="0" smtClean="0"/>
          </a:p>
          <a:p>
            <a:r>
              <a:rPr lang="en-US" sz="6400" dirty="0" smtClean="0"/>
              <a:t>Given that the Gunpowder </a:t>
            </a:r>
            <a:r>
              <a:rPr lang="en-US" sz="6400" dirty="0" smtClean="0"/>
              <a:t>receives </a:t>
            </a:r>
            <a:r>
              <a:rPr lang="en-US" sz="6400" dirty="0" smtClean="0"/>
              <a:t>a regulated flow of water from </a:t>
            </a:r>
            <a:r>
              <a:rPr lang="en-US" sz="6400" dirty="0" err="1" smtClean="0"/>
              <a:t>Prettyboy</a:t>
            </a:r>
            <a:r>
              <a:rPr lang="en-US" sz="6400" dirty="0" smtClean="0"/>
              <a:t> Dam, woody debris is not deposited and cleared by naturally occurring variances in water level.  Man regulates the water flow, and man may need to intervene in other ways to manage the resource.</a:t>
            </a:r>
          </a:p>
          <a:p>
            <a:endParaRPr lang="en-US" sz="4000" dirty="0" smtClean="0"/>
          </a:p>
          <a:p>
            <a:r>
              <a:rPr lang="en-US" sz="6400" dirty="0" smtClean="0"/>
              <a:t>Strainers are a major hazard, especially to tubers and naïve boaters, who constitute the majority of boating users.  Nationwide, naïve boaters acting out of ignorance account for a significant percentage of river fatalities.  Experienced GBCC members have performed countless minor rescues and a couple that probably would have resulted in fatalities had expertise not been there.</a:t>
            </a:r>
          </a:p>
          <a:p>
            <a:endParaRPr lang="en-US" sz="4000" dirty="0" smtClean="0"/>
          </a:p>
          <a:p>
            <a:r>
              <a:rPr lang="en-US" sz="6400" dirty="0" smtClean="0"/>
              <a:t>GBCC understands and agrees that woody debris is ecologically important.  However, when woody debris becomes a dangerous strainer, GBCC believes the strainer should be neutralized.  This does not mean complete removal, </a:t>
            </a:r>
            <a:r>
              <a:rPr lang="en-US" sz="5600" dirty="0" smtClean="0"/>
              <a:t>but </a:t>
            </a:r>
            <a:r>
              <a:rPr lang="en-US" sz="5600" dirty="0" smtClean="0"/>
              <a:t>cutting or repositioning </a:t>
            </a:r>
            <a:r>
              <a:rPr lang="en-US" sz="5600" dirty="0" smtClean="0"/>
              <a:t> </a:t>
            </a:r>
            <a:r>
              <a:rPr lang="en-US" sz="6400" dirty="0" smtClean="0"/>
              <a:t>to </a:t>
            </a:r>
            <a:r>
              <a:rPr lang="en-US" sz="6400" dirty="0" smtClean="0"/>
              <a:t>reduce the potential of the strainer trapping a victim.</a:t>
            </a:r>
          </a:p>
          <a:p>
            <a:endParaRPr lang="en-US" sz="4000" dirty="0" smtClean="0"/>
          </a:p>
          <a:p>
            <a:r>
              <a:rPr lang="en-US" sz="6400" dirty="0" smtClean="0"/>
              <a:t>While willing to help, as it does with other projects at Gunpowder State Park, GBCC understands the Park’s policy is that woodcutting is only done by Park personnel.  We respect this policy and encourage the Park to promptly mitigate hazardous strainers.  GBCC members will assist by communicating to the Park the location of dangerous strainers.</a:t>
            </a:r>
            <a:endParaRPr lang="en-US" sz="6400" dirty="0" smtClean="0"/>
          </a:p>
          <a:p>
            <a:endParaRPr lang="en-US" dirty="0"/>
          </a:p>
        </p:txBody>
      </p:sp>
    </p:spTree>
  </p:cSld>
  <p:clrMapOvr>
    <a:masterClrMapping/>
  </p:clrMapOvr>
  <p:transition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Assumptions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Maintaining the biodiversity of the aquatic and riparian zones is of great importance.</a:t>
            </a:r>
          </a:p>
          <a:p>
            <a:r>
              <a:rPr lang="en-US" dirty="0" smtClean="0"/>
              <a:t>The management area is between Prettyboy Dam and Big Falls Rd.</a:t>
            </a:r>
          </a:p>
          <a:p>
            <a:r>
              <a:rPr lang="en-US" dirty="0" smtClean="0"/>
              <a:t>The management area is not subject to natural regulation.</a:t>
            </a:r>
          </a:p>
          <a:p>
            <a:r>
              <a:rPr lang="en-US" dirty="0" smtClean="0"/>
              <a:t>There are many stakeholders.</a:t>
            </a:r>
          </a:p>
          <a:p>
            <a:r>
              <a:rPr lang="en-US" dirty="0" smtClean="0"/>
              <a:t>Most tubers and paddlers are Novices.</a:t>
            </a:r>
          </a:p>
          <a:p>
            <a:r>
              <a:rPr lang="en-US" dirty="0" smtClean="0"/>
              <a:t>Many fishermen do not recognize the hazard.</a:t>
            </a:r>
          </a:p>
          <a:p>
            <a:endParaRPr lang="en-US" dirty="0" smtClean="0"/>
          </a:p>
          <a:p>
            <a:endParaRPr lang="en-US" dirty="0"/>
          </a:p>
        </p:txBody>
      </p:sp>
    </p:spTree>
  </p:cSld>
  <p:clrMapOvr>
    <a:masterClrMapping/>
  </p:clrMapOvr>
  <p:transition advTm="8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Novice Paddlers</a:t>
            </a:r>
            <a:endParaRPr lang="en-US" dirty="0"/>
          </a:p>
        </p:txBody>
      </p:sp>
      <p:pic>
        <p:nvPicPr>
          <p:cNvPr id="6" name="Content Placeholder 5" descr="Gp Goodlings 2.jpg"/>
          <p:cNvPicPr>
            <a:picLocks noGrp="1" noChangeAspect="1"/>
          </p:cNvPicPr>
          <p:nvPr>
            <p:ph idx="1"/>
          </p:nvPr>
        </p:nvPicPr>
        <p:blipFill>
          <a:blip r:embed="rId2"/>
          <a:stretch>
            <a:fillRect/>
          </a:stretch>
        </p:blipFill>
        <p:spPr>
          <a:xfrm>
            <a:off x="1403350" y="1602581"/>
            <a:ext cx="6337300" cy="4521200"/>
          </a:xfrm>
        </p:spPr>
      </p:pic>
    </p:spTree>
  </p:cSld>
  <p:clrMapOvr>
    <a:masterClrMapping/>
  </p:clrMapOvr>
  <p:transition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Enjoying a Limbo Log</a:t>
            </a:r>
            <a:endParaRPr lang="en-US" dirty="0"/>
          </a:p>
        </p:txBody>
      </p:sp>
      <p:pic>
        <p:nvPicPr>
          <p:cNvPr id="6" name="Content Placeholder 5" descr="IMGP0605.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ransition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 for Experienced Paddlers</a:t>
            </a:r>
            <a:endParaRPr lang="en-US" dirty="0"/>
          </a:p>
        </p:txBody>
      </p:sp>
      <p:pic>
        <p:nvPicPr>
          <p:cNvPr id="6" name="Content Placeholder 5" descr="2004_0705Image0001.JPG"/>
          <p:cNvPicPr>
            <a:picLocks noGrp="1" noChangeAspect="1"/>
          </p:cNvPicPr>
          <p:nvPr>
            <p:ph idx="1"/>
          </p:nvPr>
        </p:nvPicPr>
        <p:blipFill>
          <a:blip r:embed="rId3" cstate="print"/>
          <a:stretch>
            <a:fillRect/>
          </a:stretch>
        </p:blipFill>
        <p:spPr>
          <a:xfrm>
            <a:off x="1524000" y="1295400"/>
            <a:ext cx="6011845" cy="4525963"/>
          </a:xfrm>
        </p:spPr>
      </p:pic>
      <p:sp>
        <p:nvSpPr>
          <p:cNvPr id="7" name="TextBox 6"/>
          <p:cNvSpPr txBox="1"/>
          <p:nvPr/>
        </p:nvSpPr>
        <p:spPr>
          <a:xfrm>
            <a:off x="1066800" y="5867400"/>
            <a:ext cx="6934200" cy="707886"/>
          </a:xfrm>
          <a:prstGeom prst="rect">
            <a:avLst/>
          </a:prstGeom>
          <a:noFill/>
        </p:spPr>
        <p:txBody>
          <a:bodyPr wrap="square" rtlCol="0">
            <a:spAutoFit/>
          </a:bodyPr>
          <a:lstStyle/>
          <a:p>
            <a:pPr algn="ctr"/>
            <a:r>
              <a:rPr lang="en-US" sz="4000" dirty="0" smtClean="0"/>
              <a:t>Dangerous for  Novice Paddlers </a:t>
            </a:r>
            <a:endParaRPr lang="en-US" sz="4000" dirty="0"/>
          </a:p>
        </p:txBody>
      </p:sp>
    </p:spTree>
  </p:cSld>
  <p:clrMapOvr>
    <a:masterClrMapping/>
  </p:clrMapOvr>
  <p:transition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Mid River Portage</a:t>
            </a:r>
            <a:endParaRPr lang="en-US" dirty="0"/>
          </a:p>
        </p:txBody>
      </p:sp>
      <p:pic>
        <p:nvPicPr>
          <p:cNvPr id="6" name="Content Placeholder 5" descr="PICT0011.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Tire Run 2009</a:t>
            </a:r>
            <a:endParaRPr lang="en-US" dirty="0"/>
          </a:p>
        </p:txBody>
      </p:sp>
      <p:pic>
        <p:nvPicPr>
          <p:cNvPr id="6" name="Content Placeholder 5" descr="PICT0036.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Tire Run 2010</a:t>
            </a:r>
            <a:endParaRPr lang="en-US" dirty="0"/>
          </a:p>
        </p:txBody>
      </p:sp>
      <p:pic>
        <p:nvPicPr>
          <p:cNvPr id="4" name="Content Placeholder 3" descr="DSCF7218.JPG"/>
          <p:cNvPicPr>
            <a:picLocks noGrp="1" noChangeAspect="1"/>
          </p:cNvPicPr>
          <p:nvPr>
            <p:ph idx="1"/>
          </p:nvPr>
        </p:nvPicPr>
        <p:blipFill>
          <a:blip r:embed="rId2" cstate="print"/>
          <a:stretch>
            <a:fillRect/>
          </a:stretch>
        </p:blipFill>
        <p:spPr>
          <a:xfrm>
            <a:off x="1391708" y="1371601"/>
            <a:ext cx="6502401" cy="4876800"/>
          </a:xfrm>
        </p:spPr>
      </p:pic>
    </p:spTree>
  </p:cSld>
  <p:clrMapOvr>
    <a:masterClrMapping/>
  </p:clrMapOvr>
  <p:transition advTm="5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4179</TotalTime>
  <Words>1085</Words>
  <Application>Microsoft Office PowerPoint</Application>
  <PresentationFormat>On-screen Show (4:3)</PresentationFormat>
  <Paragraphs>109</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Gunpowder River Woody Debris</vt:lpstr>
      <vt:lpstr>GBCC Statement</vt:lpstr>
      <vt:lpstr>Assumptions</vt:lpstr>
      <vt:lpstr>Novice Paddlers</vt:lpstr>
      <vt:lpstr>Enjoying a Limbo Log</vt:lpstr>
      <vt:lpstr>Fun for Experienced Paddlers</vt:lpstr>
      <vt:lpstr>Mid River Portage</vt:lpstr>
      <vt:lpstr>Tire Run 2009</vt:lpstr>
      <vt:lpstr>Tire Run 2010</vt:lpstr>
      <vt:lpstr>Tire Run 2010</vt:lpstr>
      <vt:lpstr>Objectives</vt:lpstr>
      <vt:lpstr>Proposal </vt:lpstr>
      <vt:lpstr>Greater Baltimore Canoe Club </vt:lpstr>
      <vt:lpstr>Contact Information</vt:lpstr>
    </vt:vector>
  </TitlesOfParts>
  <Company>TESST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Gunpowder River Woody Debris</dc:title>
  <dc:creator>Charles S Hihn III</dc:creator>
  <cp:lastModifiedBy>Charles S Hihn III</cp:lastModifiedBy>
  <cp:revision>35</cp:revision>
  <dcterms:created xsi:type="dcterms:W3CDTF">2011-03-06T23:29:26Z</dcterms:created>
  <dcterms:modified xsi:type="dcterms:W3CDTF">2011-03-24T04:28:33Z</dcterms:modified>
</cp:coreProperties>
</file>